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4"/>
  </p:notesMasterIdLst>
  <p:sldIdLst>
    <p:sldId id="256" r:id="rId2"/>
    <p:sldId id="263" r:id="rId3"/>
    <p:sldId id="257" r:id="rId4"/>
    <p:sldId id="258" r:id="rId5"/>
    <p:sldId id="279" r:id="rId6"/>
    <p:sldId id="259" r:id="rId7"/>
    <p:sldId id="264" r:id="rId8"/>
    <p:sldId id="265" r:id="rId9"/>
    <p:sldId id="266" r:id="rId10"/>
    <p:sldId id="268" r:id="rId11"/>
    <p:sldId id="267" r:id="rId12"/>
    <p:sldId id="273" r:id="rId13"/>
    <p:sldId id="269" r:id="rId14"/>
    <p:sldId id="270" r:id="rId15"/>
    <p:sldId id="272" r:id="rId16"/>
    <p:sldId id="271" r:id="rId17"/>
    <p:sldId id="274" r:id="rId18"/>
    <p:sldId id="275" r:id="rId19"/>
    <p:sldId id="276" r:id="rId20"/>
    <p:sldId id="277" r:id="rId21"/>
    <p:sldId id="278" r:id="rId22"/>
    <p:sldId id="262" r:id="rId23"/>
  </p:sldIdLst>
  <p:sldSz cx="12192000" cy="6858000"/>
  <p:notesSz cx="6858000" cy="9144000"/>
  <p:embeddedFontLst>
    <p:embeddedFont>
      <p:font typeface="Barlow Condensed" panose="00000506000000000000" pitchFamily="2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M Serif Display" pitchFamily="2" charset="0"/>
      <p:regular r:id="rId33"/>
      <p:italic r:id="rId34"/>
    </p:embeddedFont>
    <p:embeddedFont>
      <p:font typeface="Homemade Apple" panose="020B0604020202020204" charset="0"/>
      <p:regular r:id="rId35"/>
    </p:embeddedFont>
    <p:embeddedFont>
      <p:font typeface="Montserrat" pitchFamily="2" charset="0"/>
      <p:regular r:id="rId36"/>
      <p:bold r:id="rId37"/>
      <p:italic r:id="rId38"/>
      <p:boldItalic r:id="rId39"/>
    </p:embeddedFont>
    <p:embeddedFont>
      <p:font typeface="Poppins" panose="00000500000000000000" pitchFamily="50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10" autoAdjust="0"/>
  </p:normalViewPr>
  <p:slideViewPr>
    <p:cSldViewPr snapToGrid="0">
      <p:cViewPr varScale="1">
        <p:scale>
          <a:sx n="65" d="100"/>
          <a:sy n="65" d="100"/>
        </p:scale>
        <p:origin x="91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fd8ccc01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fd8ccc01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YOURSELF-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PERSON- : GOOD AFTERNOON, I’M 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PERSON: IM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 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 MEANS TO IMPLEMENT OR TO ACQUIRE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 - TO MAKE AN EFFECTIVE SYSTEM THAT WILL BENEFIT THE CLIENT.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ARLYNE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fd8ccc01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fd8ccc01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YOURSELF-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PERSON- : GOOD AFTERNOON, I’M 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PERSON: IM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 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 MEANS TO IMPLEMENT OR TO ACQUIRE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 - TO MAKE AN EFFECTIVE SYSTEM THAT WILL BENEFIT THE CLIENT.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ARLYNE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4757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fd8ccc01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fd8ccc01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YOURSELF-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PERSON- : GOOD AFTERNOON, I’M 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PERSON: IM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 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 MEANS TO IMPLEMENT OR TO ACQUIRE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 - TO MAKE AN EFFECTIVE SYSTEM THAT WILL BENEFIT THE CLIENT.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ARLYNE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1928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fd8ccc01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fd8ccc01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YOURSELF-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PERSON- : GOOD AFTERNOON, I’M 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PERSON: IM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 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 MEANS TO IMPLEMENT OR TO ACQUIRE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 - TO MAKE AN EFFECTIVE SYSTEM THAT WILL BENEFIT THE CLIENT.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ARLYNE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2276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fd8ccc01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fd8ccc01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YOURSELF-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PERSON- : GOOD AFTERNOON, I’M 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PERSON: IM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 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 MEANS TO IMPLEMENT OR TO ACQUIRE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 - TO MAKE AN EFFECTIVE SYSTEM THAT WILL BENEFIT THE CLIENT.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ARLYNE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6678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fd8ccc01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fd8ccc01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YOURSELF-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PERSON- : GOOD AFTERNOON, I’M 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PERSON: IM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 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 MEANS TO IMPLEMENT OR TO ACQUIRE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 - TO MAKE AN EFFECTIVE SYSTEM THAT WILL BENEFIT THE CLIENT.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ARLYNE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7997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fd8ccc01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fd8ccc01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YOURSELF-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PERSON- : GOOD AFTERNOON, I’M 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PERSON: IM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 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 MEANS TO IMPLEMENT OR TO ACQUIRE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 - TO MAKE AN EFFECTIVE SYSTEM THAT WILL BENEFIT THE CLIENT.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ARLYNE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555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fd8ccc01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fd8ccc01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YOURSELF-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PERSON- : GOOD AFTERNOON, I’M 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PERSON: IM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 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 MEANS TO IMPLEMENT OR TO ACQUIRE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 - TO MAKE AN EFFECTIVE SYSTEM THAT WILL BENEFIT THE CLIENT.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ARLYNE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6301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fd8ccc01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fd8ccc01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YOURSELF-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PERSON- : GOOD AFTERNOON, I’M 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PERSON: IM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 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 MEANS TO IMPLEMENT OR TO ACQUIRE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 - TO MAKE AN EFFECTIVE SYSTEM THAT WILL BENEFIT THE CLIENT.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ARLYNE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5891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fd8ccc01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fd8ccc01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YOURSELF-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PERSON- : GOOD AFTERNOON, I’M 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PERSON: IM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 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 MEANS TO IMPLEMENT OR TO ACQUIRE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 - TO MAKE AN EFFECTIVE SYSTEM THAT WILL BENEFIT THE CLIENT.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ARLYNE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0851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fd8ccc01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fd8ccc01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YOURSELF-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PERSON- : GOOD AFTERNOON, I’M 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PERSON: IM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 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 MEANS TO IMPLEMENT OR TO ACQUIRE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 - TO MAKE AN EFFECTIVE SYSTEM THAT WILL BENEFIT THE CLIENT.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ARLYNE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845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fd8ccc01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fd8ccc01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YOURSELF-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PERSON- : GOOD AFTERNOON, I’M 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PERSON: IM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 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 MEANS TO IMPLEMENT OR TO ACQUIRE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 - TO MAKE AN EFFECTIVE SYSTEM THAT WILL BENEFIT THE CLIENT.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ARLYNE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0194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fd8ccc01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fd8ccc01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YOURSELF-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PERSON- : GOOD AFTERNOON, I’M 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PERSON: IM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 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 MEANS TO IMPLEMENT OR TO ACQUIRE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 - TO MAKE AN EFFECTIVE SYSTEM THAT WILL BENEFIT THE CLIENT.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ARLYNE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9370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fd8ccc01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fd8ccc01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YOURSELF-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PERSON- : GOOD AFTERNOON, I’M 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PERSON: IM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 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 MEANS TO IMPLEMENT OR TO ACQUIRE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 - TO MAKE AN EFFECTIVE SYSTEM THAT WILL BENEFIT THE CLIENT.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ARLYNE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8621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5879fc310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5879fc310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879fc310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5879fc310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Alam nyo na yan NICOLE AT ALLIANNA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5879fc310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5879fc310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ARYLENE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fd8ccc01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fd8ccc01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INTRODUCE YOURSELF-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PERSON- : GOOD AFTERNOON, I’M ..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2ND PERSON: IM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SO ON.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ACQUISITION MEANS TO IMPLEMENT OR TO ACQUIRE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STREAMLINE - TO MAKE AN EFFECTIVE SYSTEM THAT WILL BENEFIT THE CLIENT.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ARLYNE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5893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879fc310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5879fc310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ANTONETTE, LANA, JORALYN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fd8ccc01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fd8ccc01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YOURSELF-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PERSON- : GOOD AFTERNOON, I’M 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PERSON: IM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 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 MEANS TO IMPLEMENT OR TO ACQUIRE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 - TO MAKE AN EFFECTIVE SYSTEM THAT WILL BENEFIT THE CLIENT.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ARLYNE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3038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fd8ccc01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fd8ccc01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YOURSELF-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PERSON- : GOOD AFTERNOON, I’M 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PERSON: IM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 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 MEANS TO IMPLEMENT OR TO ACQUIRE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 - TO MAKE AN EFFECTIVE SYSTEM THAT WILL BENEFIT THE CLIENT.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ARLYNE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687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fd8ccc01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fd8ccc01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YOURSELF-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PERSON- : GOOD AFTERNOON, I’M 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PERSON: IM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 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 MEANS TO IMPLEMENT OR TO ACQUIRE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 - TO MAKE AN EFFECTIVE SYSTEM THAT WILL BENEFIT THE CLIENT.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ARLYNE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6417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hyperlink" Target="https://twitter.com/SlidesManiaSM/" TargetMode="External"/><Relationship Id="rId12" Type="http://schemas.openxmlformats.org/officeDocument/2006/relationships/image" Target="../media/image7.png"/><Relationship Id="rId2" Type="http://schemas.openxmlformats.org/officeDocument/2006/relationships/hyperlink" Target="https://slidesmania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www.facebook.com/SlidesManiaSM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slidesmania.com/questions-powerpoint-google-slides/can-i-use-these-templates/" TargetMode="External"/><Relationship Id="rId9" Type="http://schemas.openxmlformats.org/officeDocument/2006/relationships/hyperlink" Target="https://www.pinterest.com/slidesmania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3">
            <a:alphaModFix amt="24000"/>
          </a:blip>
          <a:srcRect/>
          <a:stretch/>
        </p:blipFill>
        <p:spPr>
          <a:xfrm>
            <a:off x="6911574" y="-27"/>
            <a:ext cx="52804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 rot="-5400000">
            <a:off x="2080863" y="-2080891"/>
            <a:ext cx="6872904" cy="11034630"/>
          </a:xfrm>
          <a:prstGeom prst="flowChartDocument">
            <a:avLst/>
          </a:prstGeom>
          <a:solidFill>
            <a:srgbClr val="FBFBF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138625"/>
            <a:ext cx="6400800" cy="60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0" y="997813"/>
            <a:ext cx="5486400" cy="60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1857000"/>
            <a:ext cx="4572000" cy="60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0" y="2716188"/>
            <a:ext cx="3657600" cy="605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0" y="3575375"/>
            <a:ext cx="2743200" cy="60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968411" y="2716175"/>
            <a:ext cx="68010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3968404" y="5349830"/>
            <a:ext cx="68010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2"/>
          <p:cNvSpPr txBox="1"/>
          <p:nvPr/>
        </p:nvSpPr>
        <p:spPr>
          <a:xfrm>
            <a:off x="-15900" y="6536800"/>
            <a:ext cx="27639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 4 | Lesson Layout">
  <p:cSld name="CUSTOM_10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/>
          <p:nvPr/>
        </p:nvSpPr>
        <p:spPr>
          <a:xfrm rot="-5400000">
            <a:off x="2739906" y="-2739935"/>
            <a:ext cx="6872904" cy="12352716"/>
          </a:xfrm>
          <a:prstGeom prst="flowChartDocument">
            <a:avLst/>
          </a:prstGeom>
          <a:solidFill>
            <a:srgbClr val="FBFBF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body" idx="1"/>
          </p:nvPr>
        </p:nvSpPr>
        <p:spPr>
          <a:xfrm>
            <a:off x="1092925" y="1769389"/>
            <a:ext cx="952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21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21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21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21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21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21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21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1" name="Google Shape;151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1"/>
          <p:cNvSpPr txBox="1">
            <a:spLocks noGrp="1"/>
          </p:cNvSpPr>
          <p:nvPr>
            <p:ph type="title"/>
          </p:nvPr>
        </p:nvSpPr>
        <p:spPr>
          <a:xfrm>
            <a:off x="1092925" y="826125"/>
            <a:ext cx="9520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0" y="138625"/>
            <a:ext cx="6400800" cy="605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>
            <a:off x="0" y="997825"/>
            <a:ext cx="640800" cy="60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11605925" y="46300"/>
            <a:ext cx="512100" cy="512100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>
            <a:off x="11725775" y="238600"/>
            <a:ext cx="272400" cy="12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 txBox="1"/>
          <p:nvPr/>
        </p:nvSpPr>
        <p:spPr>
          <a:xfrm>
            <a:off x="-15900" y="6536800"/>
            <a:ext cx="27639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 5 | Lesson Layout">
  <p:cSld name="CUSTOM_10_1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/>
          <p:nvPr/>
        </p:nvSpPr>
        <p:spPr>
          <a:xfrm rot="-5400000">
            <a:off x="2739906" y="-2739935"/>
            <a:ext cx="6872904" cy="12352716"/>
          </a:xfrm>
          <a:prstGeom prst="flowChartDocument">
            <a:avLst/>
          </a:prstGeom>
          <a:solidFill>
            <a:srgbClr val="FBFBF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2"/>
          <p:cNvSpPr txBox="1">
            <a:spLocks noGrp="1"/>
          </p:cNvSpPr>
          <p:nvPr>
            <p:ph type="body" idx="1"/>
          </p:nvPr>
        </p:nvSpPr>
        <p:spPr>
          <a:xfrm>
            <a:off x="1092925" y="1769389"/>
            <a:ext cx="952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21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21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21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21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21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21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21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61" name="Google Shape;161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12"/>
          <p:cNvSpPr txBox="1">
            <a:spLocks noGrp="1"/>
          </p:cNvSpPr>
          <p:nvPr>
            <p:ph type="title"/>
          </p:nvPr>
        </p:nvSpPr>
        <p:spPr>
          <a:xfrm>
            <a:off x="1092925" y="826125"/>
            <a:ext cx="9520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2"/>
          <p:cNvSpPr/>
          <p:nvPr/>
        </p:nvSpPr>
        <p:spPr>
          <a:xfrm>
            <a:off x="0" y="138625"/>
            <a:ext cx="6400800" cy="60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/>
          <p:cNvSpPr/>
          <p:nvPr/>
        </p:nvSpPr>
        <p:spPr>
          <a:xfrm>
            <a:off x="11605925" y="46300"/>
            <a:ext cx="512100" cy="512100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/>
          <p:cNvSpPr/>
          <p:nvPr/>
        </p:nvSpPr>
        <p:spPr>
          <a:xfrm>
            <a:off x="11725775" y="238600"/>
            <a:ext cx="272400" cy="12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2"/>
          <p:cNvSpPr txBox="1"/>
          <p:nvPr/>
        </p:nvSpPr>
        <p:spPr>
          <a:xfrm>
            <a:off x="-15900" y="6536800"/>
            <a:ext cx="27639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CUSTOM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1"/>
          </p:nvPr>
        </p:nvSpPr>
        <p:spPr>
          <a:xfrm>
            <a:off x="287475" y="6083375"/>
            <a:ext cx="7370700" cy="659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sMania">
  <p:cSld name="CUSTOM_1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3" name="Google Shape;173;p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4" name="Google Shape;174;p14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5600" y="331100"/>
              <a:ext cx="5101466" cy="220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14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sz="3000" b="1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lang="en" sz="44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76" name="Google Shape;176;p14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77" name="Google Shape;177;p14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14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14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4">
              <a:hlinkClick r:id="rId11"/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14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sz="24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 1">
  <p:cSld name="CUSTOM_5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 rot="-5400000">
            <a:off x="2739906" y="-2739935"/>
            <a:ext cx="6872904" cy="12352716"/>
          </a:xfrm>
          <a:prstGeom prst="flowChartDocument">
            <a:avLst/>
          </a:prstGeom>
          <a:solidFill>
            <a:srgbClr val="FBFBF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138625"/>
            <a:ext cx="6400800" cy="60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0" y="997825"/>
            <a:ext cx="640800" cy="60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0" y="1857000"/>
            <a:ext cx="640800" cy="60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0" y="2716200"/>
            <a:ext cx="640800" cy="605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0" y="3575375"/>
            <a:ext cx="640800" cy="60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1845950" y="1603525"/>
            <a:ext cx="3431700" cy="184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6172200" y="1603525"/>
            <a:ext cx="3431700" cy="184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1845950" y="4062525"/>
            <a:ext cx="3431700" cy="184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6172200" y="4062525"/>
            <a:ext cx="3431700" cy="184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11605925" y="46300"/>
            <a:ext cx="512100" cy="512100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3"/>
          <p:cNvGrpSpPr/>
          <p:nvPr/>
        </p:nvGrpSpPr>
        <p:grpSpPr>
          <a:xfrm>
            <a:off x="11710683" y="156422"/>
            <a:ext cx="302583" cy="291857"/>
            <a:chOff x="3289164" y="1673069"/>
            <a:chExt cx="1760227" cy="1756056"/>
          </a:xfrm>
        </p:grpSpPr>
        <p:sp>
          <p:nvSpPr>
            <p:cNvPr id="36" name="Google Shape;36;p3"/>
            <p:cNvSpPr/>
            <p:nvPr/>
          </p:nvSpPr>
          <p:spPr>
            <a:xfrm>
              <a:off x="3562688" y="2261420"/>
              <a:ext cx="143700" cy="11676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625978" y="2261420"/>
              <a:ext cx="143700" cy="11676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 rot="5400000">
              <a:off x="4075044" y="2782025"/>
              <a:ext cx="142200" cy="11520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 rot="2700000">
              <a:off x="3700913" y="1549434"/>
              <a:ext cx="143401" cy="1224002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 rot="-2700000" flipH="1">
              <a:off x="4494240" y="1544518"/>
              <a:ext cx="143401" cy="1224002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3"/>
          <p:cNvSpPr txBox="1"/>
          <p:nvPr/>
        </p:nvSpPr>
        <p:spPr>
          <a:xfrm>
            <a:off x="-15900" y="6536800"/>
            <a:ext cx="27639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 2">
  <p:cSld name="CUSTOM_5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 rot="-5400000">
            <a:off x="2739906" y="-2739935"/>
            <a:ext cx="6872904" cy="12352716"/>
          </a:xfrm>
          <a:prstGeom prst="flowChartDocument">
            <a:avLst/>
          </a:prstGeom>
          <a:solidFill>
            <a:srgbClr val="FBFBF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0" y="138625"/>
            <a:ext cx="6400800" cy="60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0" y="997825"/>
            <a:ext cx="640800" cy="60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0" y="1857000"/>
            <a:ext cx="640800" cy="605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0" y="2716200"/>
            <a:ext cx="640800" cy="60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1845950" y="1603525"/>
            <a:ext cx="3431700" cy="184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6172200" y="1603525"/>
            <a:ext cx="3431700" cy="184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1845950" y="4062525"/>
            <a:ext cx="3431700" cy="184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6172200" y="4062525"/>
            <a:ext cx="3431700" cy="184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11605925" y="46300"/>
            <a:ext cx="512100" cy="512100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4"/>
          <p:cNvGrpSpPr/>
          <p:nvPr/>
        </p:nvGrpSpPr>
        <p:grpSpPr>
          <a:xfrm>
            <a:off x="11710683" y="156422"/>
            <a:ext cx="302583" cy="291857"/>
            <a:chOff x="3289164" y="1673069"/>
            <a:chExt cx="1760227" cy="1756056"/>
          </a:xfrm>
        </p:grpSpPr>
        <p:sp>
          <p:nvSpPr>
            <p:cNvPr id="55" name="Google Shape;55;p4"/>
            <p:cNvSpPr/>
            <p:nvPr/>
          </p:nvSpPr>
          <p:spPr>
            <a:xfrm>
              <a:off x="3562688" y="2261420"/>
              <a:ext cx="143700" cy="11676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4625978" y="2261420"/>
              <a:ext cx="143700" cy="11676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 rot="5400000">
              <a:off x="4075044" y="2782025"/>
              <a:ext cx="142200" cy="11520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 rot="2700000">
              <a:off x="3700913" y="1549434"/>
              <a:ext cx="143401" cy="1224002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 rot="-2700000" flipH="1">
              <a:off x="4494240" y="1544518"/>
              <a:ext cx="143401" cy="1224002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4"/>
          <p:cNvSpPr txBox="1"/>
          <p:nvPr/>
        </p:nvSpPr>
        <p:spPr>
          <a:xfrm>
            <a:off x="-15900" y="6536800"/>
            <a:ext cx="27639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 3">
  <p:cSld name="CUSTOM_5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/>
          <p:nvPr/>
        </p:nvSpPr>
        <p:spPr>
          <a:xfrm rot="-5400000">
            <a:off x="2739906" y="-2739935"/>
            <a:ext cx="6872904" cy="12352716"/>
          </a:xfrm>
          <a:prstGeom prst="flowChartDocument">
            <a:avLst/>
          </a:prstGeom>
          <a:solidFill>
            <a:srgbClr val="FBFBF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0" y="138625"/>
            <a:ext cx="6400800" cy="60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0" y="997825"/>
            <a:ext cx="640800" cy="605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/>
          <p:nvPr/>
        </p:nvSpPr>
        <p:spPr>
          <a:xfrm>
            <a:off x="0" y="1857000"/>
            <a:ext cx="640800" cy="60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1845950" y="1603525"/>
            <a:ext cx="3431700" cy="184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6172200" y="1603525"/>
            <a:ext cx="3431700" cy="184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1845950" y="4062525"/>
            <a:ext cx="3431700" cy="184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6172200" y="4062525"/>
            <a:ext cx="3431700" cy="184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11605925" y="46300"/>
            <a:ext cx="512100" cy="512100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72;p5"/>
          <p:cNvGrpSpPr/>
          <p:nvPr/>
        </p:nvGrpSpPr>
        <p:grpSpPr>
          <a:xfrm>
            <a:off x="11710683" y="156422"/>
            <a:ext cx="302583" cy="291857"/>
            <a:chOff x="3289164" y="1673069"/>
            <a:chExt cx="1760227" cy="1756056"/>
          </a:xfrm>
        </p:grpSpPr>
        <p:sp>
          <p:nvSpPr>
            <p:cNvPr id="73" name="Google Shape;73;p5"/>
            <p:cNvSpPr/>
            <p:nvPr/>
          </p:nvSpPr>
          <p:spPr>
            <a:xfrm>
              <a:off x="3562688" y="2261420"/>
              <a:ext cx="143700" cy="11676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4625978" y="2261420"/>
              <a:ext cx="143700" cy="11676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 rot="5400000">
              <a:off x="4075044" y="2782025"/>
              <a:ext cx="142200" cy="11520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rot="2700000">
              <a:off x="3700913" y="1549434"/>
              <a:ext cx="143401" cy="1224002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 rot="-2700000" flipH="1">
              <a:off x="4494240" y="1544518"/>
              <a:ext cx="143401" cy="1224002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" name="Google Shape;78;p5"/>
          <p:cNvSpPr txBox="1"/>
          <p:nvPr/>
        </p:nvSpPr>
        <p:spPr>
          <a:xfrm>
            <a:off x="-15900" y="6536800"/>
            <a:ext cx="27639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 4">
  <p:cSld name="CUSTOM_5_1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"/>
          <p:cNvSpPr/>
          <p:nvPr/>
        </p:nvSpPr>
        <p:spPr>
          <a:xfrm rot="-5400000">
            <a:off x="2739906" y="-2739935"/>
            <a:ext cx="6872904" cy="12352716"/>
          </a:xfrm>
          <a:prstGeom prst="flowChartDocument">
            <a:avLst/>
          </a:prstGeom>
          <a:solidFill>
            <a:srgbClr val="FBFBF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0" y="138625"/>
            <a:ext cx="6400800" cy="605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>
            <a:off x="0" y="997825"/>
            <a:ext cx="640800" cy="60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>
            <a:off x="1845950" y="1603525"/>
            <a:ext cx="3431700" cy="184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/>
          <p:nvPr/>
        </p:nvSpPr>
        <p:spPr>
          <a:xfrm>
            <a:off x="6172200" y="1603525"/>
            <a:ext cx="3431700" cy="184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>
            <a:off x="1845950" y="4062525"/>
            <a:ext cx="3431700" cy="184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>
            <a:off x="6172200" y="4062525"/>
            <a:ext cx="3431700" cy="184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6"/>
          <p:cNvSpPr/>
          <p:nvPr/>
        </p:nvSpPr>
        <p:spPr>
          <a:xfrm>
            <a:off x="11605925" y="46300"/>
            <a:ext cx="512100" cy="512100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6"/>
          <p:cNvGrpSpPr/>
          <p:nvPr/>
        </p:nvGrpSpPr>
        <p:grpSpPr>
          <a:xfrm>
            <a:off x="11710683" y="156422"/>
            <a:ext cx="302583" cy="291857"/>
            <a:chOff x="3289164" y="1673069"/>
            <a:chExt cx="1760227" cy="1756056"/>
          </a:xfrm>
        </p:grpSpPr>
        <p:sp>
          <p:nvSpPr>
            <p:cNvPr id="90" name="Google Shape;90;p6"/>
            <p:cNvSpPr/>
            <p:nvPr/>
          </p:nvSpPr>
          <p:spPr>
            <a:xfrm>
              <a:off x="3562688" y="2261420"/>
              <a:ext cx="143700" cy="11676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4625978" y="2261420"/>
              <a:ext cx="143700" cy="11676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 rot="5400000">
              <a:off x="4075044" y="2782025"/>
              <a:ext cx="142200" cy="11520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 rot="2700000">
              <a:off x="3700913" y="1549434"/>
              <a:ext cx="143401" cy="1224002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 rot="-2700000" flipH="1">
              <a:off x="4494240" y="1544518"/>
              <a:ext cx="143401" cy="1224002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6"/>
          <p:cNvSpPr txBox="1"/>
          <p:nvPr/>
        </p:nvSpPr>
        <p:spPr>
          <a:xfrm>
            <a:off x="-15900" y="6536800"/>
            <a:ext cx="27639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 5">
  <p:cSld name="CUSTOM_5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/>
          <p:nvPr/>
        </p:nvSpPr>
        <p:spPr>
          <a:xfrm rot="-5400000">
            <a:off x="2739906" y="-2739935"/>
            <a:ext cx="6872904" cy="12352716"/>
          </a:xfrm>
          <a:prstGeom prst="flowChartDocument">
            <a:avLst/>
          </a:prstGeom>
          <a:solidFill>
            <a:srgbClr val="FBFBF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0" y="138625"/>
            <a:ext cx="6400800" cy="60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>
            <a:off x="1845950" y="1603525"/>
            <a:ext cx="3431700" cy="184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>
            <a:off x="6172200" y="1603525"/>
            <a:ext cx="3431700" cy="184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>
            <a:off x="1845950" y="4062525"/>
            <a:ext cx="3431700" cy="184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>
            <a:off x="6172200" y="4062525"/>
            <a:ext cx="3431700" cy="184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>
            <a:off x="11605925" y="46300"/>
            <a:ext cx="512100" cy="512100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105;p7"/>
          <p:cNvGrpSpPr/>
          <p:nvPr/>
        </p:nvGrpSpPr>
        <p:grpSpPr>
          <a:xfrm>
            <a:off x="11710683" y="156422"/>
            <a:ext cx="302583" cy="291857"/>
            <a:chOff x="3289164" y="1673069"/>
            <a:chExt cx="1760227" cy="1756056"/>
          </a:xfrm>
        </p:grpSpPr>
        <p:sp>
          <p:nvSpPr>
            <p:cNvPr id="106" name="Google Shape;106;p7"/>
            <p:cNvSpPr/>
            <p:nvPr/>
          </p:nvSpPr>
          <p:spPr>
            <a:xfrm>
              <a:off x="3562688" y="2261420"/>
              <a:ext cx="143700" cy="11676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4625978" y="2261420"/>
              <a:ext cx="143700" cy="11676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 rot="5400000">
              <a:off x="4075044" y="2782025"/>
              <a:ext cx="142200" cy="11520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7"/>
            <p:cNvSpPr/>
            <p:nvPr/>
          </p:nvSpPr>
          <p:spPr>
            <a:xfrm rot="2700000">
              <a:off x="3700913" y="1549434"/>
              <a:ext cx="143401" cy="1224002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7"/>
            <p:cNvSpPr/>
            <p:nvPr/>
          </p:nvSpPr>
          <p:spPr>
            <a:xfrm rot="-2700000" flipH="1">
              <a:off x="4494240" y="1544518"/>
              <a:ext cx="143401" cy="1224002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7"/>
          <p:cNvSpPr txBox="1"/>
          <p:nvPr/>
        </p:nvSpPr>
        <p:spPr>
          <a:xfrm>
            <a:off x="-15900" y="6536800"/>
            <a:ext cx="27639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 1 | Lesson Layout">
  <p:cSld name="CUSTOM_10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"/>
          <p:cNvSpPr/>
          <p:nvPr/>
        </p:nvSpPr>
        <p:spPr>
          <a:xfrm rot="-5400000">
            <a:off x="2739906" y="-2739935"/>
            <a:ext cx="6872904" cy="12352716"/>
          </a:xfrm>
          <a:prstGeom prst="flowChartDocument">
            <a:avLst/>
          </a:prstGeom>
          <a:solidFill>
            <a:srgbClr val="FBFBF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>
            <a:off x="0" y="138625"/>
            <a:ext cx="6400800" cy="60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0" y="997825"/>
            <a:ext cx="640800" cy="60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>
            <a:off x="0" y="1857000"/>
            <a:ext cx="640800" cy="60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/>
          <p:nvPr/>
        </p:nvSpPr>
        <p:spPr>
          <a:xfrm>
            <a:off x="0" y="2716200"/>
            <a:ext cx="640800" cy="605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"/>
          <p:cNvSpPr/>
          <p:nvPr/>
        </p:nvSpPr>
        <p:spPr>
          <a:xfrm>
            <a:off x="0" y="3575375"/>
            <a:ext cx="640800" cy="60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body" idx="1"/>
          </p:nvPr>
        </p:nvSpPr>
        <p:spPr>
          <a:xfrm>
            <a:off x="1092925" y="1769389"/>
            <a:ext cx="952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21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21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21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21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21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21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21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8"/>
          <p:cNvSpPr txBox="1">
            <a:spLocks noGrp="1"/>
          </p:cNvSpPr>
          <p:nvPr>
            <p:ph type="title"/>
          </p:nvPr>
        </p:nvSpPr>
        <p:spPr>
          <a:xfrm>
            <a:off x="1092925" y="826125"/>
            <a:ext cx="9520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11605925" y="46300"/>
            <a:ext cx="512100" cy="512100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11725775" y="238600"/>
            <a:ext cx="272400" cy="12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 txBox="1"/>
          <p:nvPr/>
        </p:nvSpPr>
        <p:spPr>
          <a:xfrm>
            <a:off x="-15900" y="6536800"/>
            <a:ext cx="27639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 2 | Lesson Layout">
  <p:cSld name="CUSTOM_10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/>
          <p:nvPr/>
        </p:nvSpPr>
        <p:spPr>
          <a:xfrm rot="-5400000">
            <a:off x="2739906" y="-2739935"/>
            <a:ext cx="6872904" cy="12352716"/>
          </a:xfrm>
          <a:prstGeom prst="flowChartDocument">
            <a:avLst/>
          </a:prstGeom>
          <a:solidFill>
            <a:srgbClr val="FBFBF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body" idx="1"/>
          </p:nvPr>
        </p:nvSpPr>
        <p:spPr>
          <a:xfrm>
            <a:off x="1092925" y="1769389"/>
            <a:ext cx="952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21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21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21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21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21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21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21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title"/>
          </p:nvPr>
        </p:nvSpPr>
        <p:spPr>
          <a:xfrm>
            <a:off x="1092925" y="826125"/>
            <a:ext cx="9520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9"/>
          <p:cNvSpPr/>
          <p:nvPr/>
        </p:nvSpPr>
        <p:spPr>
          <a:xfrm>
            <a:off x="0" y="138625"/>
            <a:ext cx="6400800" cy="60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>
            <a:off x="0" y="997825"/>
            <a:ext cx="640800" cy="60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/>
          <p:nvPr/>
        </p:nvSpPr>
        <p:spPr>
          <a:xfrm>
            <a:off x="0" y="1857000"/>
            <a:ext cx="640800" cy="605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0" y="2716200"/>
            <a:ext cx="640800" cy="60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11605925" y="46300"/>
            <a:ext cx="512100" cy="512100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11725775" y="238600"/>
            <a:ext cx="272400" cy="12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 txBox="1"/>
          <p:nvPr/>
        </p:nvSpPr>
        <p:spPr>
          <a:xfrm>
            <a:off x="-15900" y="6536800"/>
            <a:ext cx="27639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 3 | Lesson Layout">
  <p:cSld name="CUSTOM_10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/>
          <p:nvPr/>
        </p:nvSpPr>
        <p:spPr>
          <a:xfrm rot="-5400000">
            <a:off x="2739906" y="-2739935"/>
            <a:ext cx="6872904" cy="12352716"/>
          </a:xfrm>
          <a:prstGeom prst="flowChartDocument">
            <a:avLst/>
          </a:prstGeom>
          <a:solidFill>
            <a:srgbClr val="FBFBF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092925" y="1769389"/>
            <a:ext cx="952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21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21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21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21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21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21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21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1092925" y="826125"/>
            <a:ext cx="9520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0"/>
          <p:cNvSpPr/>
          <p:nvPr/>
        </p:nvSpPr>
        <p:spPr>
          <a:xfrm>
            <a:off x="0" y="138625"/>
            <a:ext cx="6400800" cy="60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"/>
          <p:cNvSpPr/>
          <p:nvPr/>
        </p:nvSpPr>
        <p:spPr>
          <a:xfrm>
            <a:off x="0" y="997825"/>
            <a:ext cx="640800" cy="605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0"/>
          <p:cNvSpPr/>
          <p:nvPr/>
        </p:nvSpPr>
        <p:spPr>
          <a:xfrm>
            <a:off x="0" y="1857000"/>
            <a:ext cx="640800" cy="60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0"/>
          <p:cNvSpPr/>
          <p:nvPr/>
        </p:nvSpPr>
        <p:spPr>
          <a:xfrm>
            <a:off x="11605925" y="46300"/>
            <a:ext cx="512100" cy="512100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0"/>
          <p:cNvSpPr/>
          <p:nvPr/>
        </p:nvSpPr>
        <p:spPr>
          <a:xfrm>
            <a:off x="11725775" y="238600"/>
            <a:ext cx="272400" cy="12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0"/>
          <p:cNvSpPr txBox="1"/>
          <p:nvPr/>
        </p:nvSpPr>
        <p:spPr>
          <a:xfrm>
            <a:off x="-15900" y="6536800"/>
            <a:ext cx="27639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FFFFFF"/>
            </a:gs>
            <a:gs pos="100000">
              <a:srgbClr val="BEBEBE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DM Serif Display"/>
              <a:buNone/>
              <a:defRPr sz="37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DM Serif Display"/>
              <a:buNone/>
              <a:defRPr sz="37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DM Serif Display"/>
              <a:buNone/>
              <a:defRPr sz="37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DM Serif Display"/>
              <a:buNone/>
              <a:defRPr sz="37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DM Serif Display"/>
              <a:buNone/>
              <a:defRPr sz="37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DM Serif Display"/>
              <a:buNone/>
              <a:defRPr sz="37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DM Serif Display"/>
              <a:buNone/>
              <a:defRPr sz="37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DM Serif Display"/>
              <a:buNone/>
              <a:defRPr sz="37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DM Serif Display"/>
              <a:buNone/>
              <a:defRPr sz="37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Char char="●"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○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■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●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○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■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●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○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Montserrat"/>
              <a:buChar char="■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-15900" y="6536800"/>
            <a:ext cx="27639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nwjxs99UfUAGuSu93syrCk/SOFTWARE-DESIGN-PROJECT?node-id=0%3A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behance.net/gallery/152709227/WIREFRAM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>
            <a:hlinkClick r:id="" action="ppaction://noaction"/>
          </p:cNvPr>
          <p:cNvSpPr txBox="1"/>
          <p:nvPr/>
        </p:nvSpPr>
        <p:spPr>
          <a:xfrm>
            <a:off x="6163250" y="162017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2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7" name="Google Shape;187;p15">
            <a:hlinkClick r:id="" action="ppaction://noaction"/>
          </p:cNvPr>
          <p:cNvSpPr txBox="1"/>
          <p:nvPr/>
        </p:nvSpPr>
        <p:spPr>
          <a:xfrm>
            <a:off x="185720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3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8" name="Google Shape;188;p15">
            <a:hlinkClick r:id="" action="ppaction://noaction"/>
          </p:cNvPr>
          <p:cNvSpPr txBox="1"/>
          <p:nvPr/>
        </p:nvSpPr>
        <p:spPr>
          <a:xfrm>
            <a:off x="616325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4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9" name="Google Shape;189;p15">
            <a:hlinkClick r:id="" action="ppaction://noaction"/>
          </p:cNvPr>
          <p:cNvSpPr/>
          <p:nvPr/>
        </p:nvSpPr>
        <p:spPr>
          <a:xfrm>
            <a:off x="11536525" y="0"/>
            <a:ext cx="655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title"/>
          </p:nvPr>
        </p:nvSpPr>
        <p:spPr>
          <a:xfrm>
            <a:off x="1023450" y="2710500"/>
            <a:ext cx="10145100" cy="1893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The Acquisition of having an Automated Streamline in </a:t>
            </a:r>
            <a:r>
              <a:rPr lang="en" sz="4200" dirty="0">
                <a:solidFill>
                  <a:srgbClr val="5F6368"/>
                </a:solidFill>
                <a:highlight>
                  <a:srgbClr val="FFFFFF"/>
                </a:highlight>
              </a:rPr>
              <a:t>Déjà</a:t>
            </a:r>
            <a:r>
              <a:rPr lang="en" sz="4200" dirty="0"/>
              <a:t> Brew.</a:t>
            </a:r>
            <a:endParaRPr sz="4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>
            <a:hlinkClick r:id="" action="ppaction://noaction"/>
          </p:cNvPr>
          <p:cNvSpPr txBox="1"/>
          <p:nvPr/>
        </p:nvSpPr>
        <p:spPr>
          <a:xfrm>
            <a:off x="185720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3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9" name="Google Shape;189;p15">
            <a:hlinkClick r:id="" action="ppaction://noaction"/>
          </p:cNvPr>
          <p:cNvSpPr/>
          <p:nvPr/>
        </p:nvSpPr>
        <p:spPr>
          <a:xfrm>
            <a:off x="11536525" y="0"/>
            <a:ext cx="655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3;p18">
            <a:extLst>
              <a:ext uri="{FF2B5EF4-FFF2-40B4-BE49-F238E27FC236}">
                <a16:creationId xmlns:a16="http://schemas.microsoft.com/office/drawing/2014/main" id="{E5D7AB6C-D08F-0211-603F-F6640EB2D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088" y="-6639"/>
            <a:ext cx="9520800" cy="8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>
                <a:latin typeface="Times New Roman"/>
                <a:ea typeface="Times New Roman"/>
                <a:cs typeface="Times New Roman"/>
                <a:sym typeface="Times New Roman"/>
              </a:rPr>
              <a:t>ADMIN DASHBOARD</a:t>
            </a:r>
            <a:endParaRPr sz="4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 descr="Calendar&#10;&#10;Description automatically generated with low confidence">
            <a:extLst>
              <a:ext uri="{FF2B5EF4-FFF2-40B4-BE49-F238E27FC236}">
                <a16:creationId xmlns:a16="http://schemas.microsoft.com/office/drawing/2014/main" id="{57C51165-FD0A-2FB5-586F-6D841F31C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190" y="248554"/>
            <a:ext cx="3688434" cy="63608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2F50507D-50AF-001E-380D-A91E10291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936" y="859161"/>
            <a:ext cx="3199709" cy="55180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6725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>
            <a:hlinkClick r:id="" action="ppaction://noaction"/>
          </p:cNvPr>
          <p:cNvSpPr txBox="1"/>
          <p:nvPr/>
        </p:nvSpPr>
        <p:spPr>
          <a:xfrm>
            <a:off x="185720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3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9" name="Google Shape;189;p15">
            <a:hlinkClick r:id="" action="ppaction://noaction"/>
          </p:cNvPr>
          <p:cNvSpPr/>
          <p:nvPr/>
        </p:nvSpPr>
        <p:spPr>
          <a:xfrm>
            <a:off x="11536525" y="0"/>
            <a:ext cx="655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3;p18">
            <a:extLst>
              <a:ext uri="{FF2B5EF4-FFF2-40B4-BE49-F238E27FC236}">
                <a16:creationId xmlns:a16="http://schemas.microsoft.com/office/drawing/2014/main" id="{E5D7AB6C-D08F-0211-603F-F6640EB2D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363" y="-62853"/>
            <a:ext cx="9520800" cy="8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>
                <a:latin typeface="Times New Roman"/>
                <a:ea typeface="Times New Roman"/>
                <a:cs typeface="Times New Roman"/>
                <a:sym typeface="Times New Roman"/>
              </a:rPr>
              <a:t>ADMIN DASHBOARD</a:t>
            </a:r>
            <a:endParaRPr sz="4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684107B3-6F55-50ED-5A70-F6CAE2653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148" y="955675"/>
            <a:ext cx="3213485" cy="5541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Engineering drawing&#10;&#10;Description automatically generated">
            <a:extLst>
              <a:ext uri="{FF2B5EF4-FFF2-40B4-BE49-F238E27FC236}">
                <a16:creationId xmlns:a16="http://schemas.microsoft.com/office/drawing/2014/main" id="{01BE79DA-1D89-1F4B-BFD8-D2E7274D2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547" y="347441"/>
            <a:ext cx="3511090" cy="60550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655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>
            <a:hlinkClick r:id="" action="ppaction://noaction"/>
          </p:cNvPr>
          <p:cNvSpPr txBox="1"/>
          <p:nvPr/>
        </p:nvSpPr>
        <p:spPr>
          <a:xfrm>
            <a:off x="185720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3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9" name="Google Shape;189;p15">
            <a:hlinkClick r:id="" action="ppaction://noaction"/>
          </p:cNvPr>
          <p:cNvSpPr/>
          <p:nvPr/>
        </p:nvSpPr>
        <p:spPr>
          <a:xfrm>
            <a:off x="11536525" y="0"/>
            <a:ext cx="655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3;p18">
            <a:extLst>
              <a:ext uri="{FF2B5EF4-FFF2-40B4-BE49-F238E27FC236}">
                <a16:creationId xmlns:a16="http://schemas.microsoft.com/office/drawing/2014/main" id="{E5D7AB6C-D08F-0211-603F-F6640EB2D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363" y="-62853"/>
            <a:ext cx="9520800" cy="8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>
                <a:latin typeface="Times New Roman"/>
                <a:ea typeface="Times New Roman"/>
                <a:cs typeface="Times New Roman"/>
                <a:sym typeface="Times New Roman"/>
              </a:rPr>
              <a:t>ADMIN DASHBOARD</a:t>
            </a:r>
            <a:endParaRPr sz="4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9EE6A9-D2AC-92E1-136F-27C8BCE40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492"/>
          <a:stretch/>
        </p:blipFill>
        <p:spPr>
          <a:xfrm>
            <a:off x="3751191" y="975475"/>
            <a:ext cx="4689617" cy="56214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9064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>
            <a:hlinkClick r:id="" action="ppaction://noaction"/>
          </p:cNvPr>
          <p:cNvSpPr txBox="1"/>
          <p:nvPr/>
        </p:nvSpPr>
        <p:spPr>
          <a:xfrm>
            <a:off x="185720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3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9" name="Google Shape;189;p15">
            <a:hlinkClick r:id="" action="ppaction://noaction"/>
          </p:cNvPr>
          <p:cNvSpPr/>
          <p:nvPr/>
        </p:nvSpPr>
        <p:spPr>
          <a:xfrm>
            <a:off x="11536525" y="0"/>
            <a:ext cx="655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3;p18">
            <a:extLst>
              <a:ext uri="{FF2B5EF4-FFF2-40B4-BE49-F238E27FC236}">
                <a16:creationId xmlns:a16="http://schemas.microsoft.com/office/drawing/2014/main" id="{E5D7AB6C-D08F-0211-603F-F6640EB2D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963" y="0"/>
            <a:ext cx="9520800" cy="8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EMPLOYEE DASHBOARD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547B03-F51B-1247-6F00-9FAEFC3F9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71" y="975475"/>
            <a:ext cx="4920258" cy="5656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231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>
            <a:hlinkClick r:id="" action="ppaction://noaction"/>
          </p:cNvPr>
          <p:cNvSpPr txBox="1"/>
          <p:nvPr/>
        </p:nvSpPr>
        <p:spPr>
          <a:xfrm>
            <a:off x="185720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3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9" name="Google Shape;189;p15">
            <a:hlinkClick r:id="" action="ppaction://noaction"/>
          </p:cNvPr>
          <p:cNvSpPr/>
          <p:nvPr/>
        </p:nvSpPr>
        <p:spPr>
          <a:xfrm>
            <a:off x="11536525" y="0"/>
            <a:ext cx="655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23;p18">
            <a:extLst>
              <a:ext uri="{FF2B5EF4-FFF2-40B4-BE49-F238E27FC236}">
                <a16:creationId xmlns:a16="http://schemas.microsoft.com/office/drawing/2014/main" id="{1F0F6E6F-5EA1-4A6B-1AF8-670930FCD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963" y="0"/>
            <a:ext cx="9520800" cy="8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EMPLOYEE DASHBOARD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70B3FF-919C-CC35-9BCE-32FA5DB5E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363" y="975475"/>
            <a:ext cx="3199709" cy="5518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A21511-4D9E-E5C0-2401-01F3AEFB6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856" y="233435"/>
            <a:ext cx="3629989" cy="6260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2995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>
            <a:hlinkClick r:id="" action="ppaction://noaction"/>
          </p:cNvPr>
          <p:cNvSpPr txBox="1"/>
          <p:nvPr/>
        </p:nvSpPr>
        <p:spPr>
          <a:xfrm>
            <a:off x="185720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3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9" name="Google Shape;189;p15">
            <a:hlinkClick r:id="" action="ppaction://noaction"/>
          </p:cNvPr>
          <p:cNvSpPr/>
          <p:nvPr/>
        </p:nvSpPr>
        <p:spPr>
          <a:xfrm>
            <a:off x="11536525" y="0"/>
            <a:ext cx="655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23;p18">
            <a:extLst>
              <a:ext uri="{FF2B5EF4-FFF2-40B4-BE49-F238E27FC236}">
                <a16:creationId xmlns:a16="http://schemas.microsoft.com/office/drawing/2014/main" id="{1F0F6E6F-5EA1-4A6B-1AF8-670930FCD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963" y="0"/>
            <a:ext cx="9520800" cy="8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EMPLOYEE DASHBOARD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70B3FF-919C-CC35-9BCE-32FA5DB5E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363" y="975475"/>
            <a:ext cx="3199709" cy="5518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A21511-4D9E-E5C0-2401-01F3AEFB6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856" y="233435"/>
            <a:ext cx="3629989" cy="6260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2738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>
            <a:hlinkClick r:id="" action="ppaction://noaction"/>
          </p:cNvPr>
          <p:cNvSpPr txBox="1"/>
          <p:nvPr/>
        </p:nvSpPr>
        <p:spPr>
          <a:xfrm>
            <a:off x="185720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3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9" name="Google Shape;189;p15">
            <a:hlinkClick r:id="" action="ppaction://noaction"/>
          </p:cNvPr>
          <p:cNvSpPr/>
          <p:nvPr/>
        </p:nvSpPr>
        <p:spPr>
          <a:xfrm>
            <a:off x="11536525" y="0"/>
            <a:ext cx="655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23;p18">
            <a:extLst>
              <a:ext uri="{FF2B5EF4-FFF2-40B4-BE49-F238E27FC236}">
                <a16:creationId xmlns:a16="http://schemas.microsoft.com/office/drawing/2014/main" id="{1F0F6E6F-5EA1-4A6B-1AF8-670930FCD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963" y="0"/>
            <a:ext cx="9520800" cy="8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EMPLOYEE DASHBOARD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599C03-BE2C-1864-9069-8F0EE1D4D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48" y="542575"/>
            <a:ext cx="4555539" cy="5772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EC516B15-B0E3-4905-0E80-494F22D80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930" y="865800"/>
            <a:ext cx="4555539" cy="5772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8256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>
            <a:hlinkClick r:id="" action="ppaction://noaction"/>
          </p:cNvPr>
          <p:cNvSpPr txBox="1"/>
          <p:nvPr/>
        </p:nvSpPr>
        <p:spPr>
          <a:xfrm>
            <a:off x="185720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3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9" name="Google Shape;189;p15">
            <a:hlinkClick r:id="" action="ppaction://noaction"/>
          </p:cNvPr>
          <p:cNvSpPr/>
          <p:nvPr/>
        </p:nvSpPr>
        <p:spPr>
          <a:xfrm>
            <a:off x="11536525" y="0"/>
            <a:ext cx="655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3;p18">
            <a:extLst>
              <a:ext uri="{FF2B5EF4-FFF2-40B4-BE49-F238E27FC236}">
                <a16:creationId xmlns:a16="http://schemas.microsoft.com/office/drawing/2014/main" id="{E5D7AB6C-D08F-0211-603F-F6640EB2D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363" y="-62853"/>
            <a:ext cx="9520800" cy="8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>
                <a:latin typeface="Times New Roman"/>
                <a:ea typeface="Times New Roman"/>
                <a:cs typeface="Times New Roman"/>
                <a:sym typeface="Times New Roman"/>
              </a:rPr>
              <a:t>ADMIN DASHBOARD</a:t>
            </a:r>
            <a:endParaRPr sz="4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551D06E-A8B8-5065-116C-794E13ABF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752" y="975475"/>
            <a:ext cx="4415395" cy="55952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8852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>
            <a:hlinkClick r:id="" action="ppaction://noaction"/>
          </p:cNvPr>
          <p:cNvSpPr txBox="1"/>
          <p:nvPr/>
        </p:nvSpPr>
        <p:spPr>
          <a:xfrm>
            <a:off x="185720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3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9" name="Google Shape;189;p15">
            <a:hlinkClick r:id="" action="ppaction://noaction"/>
          </p:cNvPr>
          <p:cNvSpPr/>
          <p:nvPr/>
        </p:nvSpPr>
        <p:spPr>
          <a:xfrm>
            <a:off x="11536525" y="0"/>
            <a:ext cx="655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3;p18">
            <a:extLst>
              <a:ext uri="{FF2B5EF4-FFF2-40B4-BE49-F238E27FC236}">
                <a16:creationId xmlns:a16="http://schemas.microsoft.com/office/drawing/2014/main" id="{E5D7AB6C-D08F-0211-603F-F6640EB2D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363" y="-62853"/>
            <a:ext cx="9520800" cy="8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>
                <a:latin typeface="Times New Roman"/>
                <a:ea typeface="Times New Roman"/>
                <a:cs typeface="Times New Roman"/>
                <a:sym typeface="Times New Roman"/>
              </a:rPr>
              <a:t>ADMIN DASHBOARD</a:t>
            </a:r>
            <a:endParaRPr sz="4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0A1B56-9E93-0FE7-C16B-17C94CC6D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026"/>
          <a:stretch/>
        </p:blipFill>
        <p:spPr>
          <a:xfrm>
            <a:off x="3548799" y="902506"/>
            <a:ext cx="5094401" cy="57082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2259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>
            <a:hlinkClick r:id="" action="ppaction://noaction"/>
          </p:cNvPr>
          <p:cNvSpPr txBox="1"/>
          <p:nvPr/>
        </p:nvSpPr>
        <p:spPr>
          <a:xfrm>
            <a:off x="185720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3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9" name="Google Shape;189;p15">
            <a:hlinkClick r:id="" action="ppaction://noaction"/>
          </p:cNvPr>
          <p:cNvSpPr/>
          <p:nvPr/>
        </p:nvSpPr>
        <p:spPr>
          <a:xfrm>
            <a:off x="11536525" y="0"/>
            <a:ext cx="655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3;p18">
            <a:extLst>
              <a:ext uri="{FF2B5EF4-FFF2-40B4-BE49-F238E27FC236}">
                <a16:creationId xmlns:a16="http://schemas.microsoft.com/office/drawing/2014/main" id="{E5D7AB6C-D08F-0211-603F-F6640EB2D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363" y="-62853"/>
            <a:ext cx="9520800" cy="8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>
                <a:latin typeface="Times New Roman"/>
                <a:ea typeface="Times New Roman"/>
                <a:cs typeface="Times New Roman"/>
                <a:sym typeface="Times New Roman"/>
              </a:rPr>
              <a:t>MOODBOARD</a:t>
            </a:r>
            <a:endParaRPr sz="4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E26E346-8273-9947-ECB3-C1E67C5B4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1084932"/>
            <a:ext cx="9361714" cy="526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49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>
            <a:hlinkClick r:id="" action="ppaction://noaction"/>
          </p:cNvPr>
          <p:cNvSpPr txBox="1"/>
          <p:nvPr/>
        </p:nvSpPr>
        <p:spPr>
          <a:xfrm>
            <a:off x="6163250" y="162017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2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7" name="Google Shape;187;p15">
            <a:hlinkClick r:id="" action="ppaction://noaction"/>
          </p:cNvPr>
          <p:cNvSpPr txBox="1"/>
          <p:nvPr/>
        </p:nvSpPr>
        <p:spPr>
          <a:xfrm>
            <a:off x="185720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3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8" name="Google Shape;188;p15">
            <a:hlinkClick r:id="" action="ppaction://noaction"/>
          </p:cNvPr>
          <p:cNvSpPr txBox="1"/>
          <p:nvPr/>
        </p:nvSpPr>
        <p:spPr>
          <a:xfrm>
            <a:off x="616325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4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9" name="Google Shape;189;p15">
            <a:hlinkClick r:id="" action="ppaction://noaction"/>
          </p:cNvPr>
          <p:cNvSpPr/>
          <p:nvPr/>
        </p:nvSpPr>
        <p:spPr>
          <a:xfrm>
            <a:off x="11536525" y="0"/>
            <a:ext cx="655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title"/>
          </p:nvPr>
        </p:nvSpPr>
        <p:spPr>
          <a:xfrm>
            <a:off x="1023450" y="2710500"/>
            <a:ext cx="10145100" cy="1893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DESIGN PROCEDURE</a:t>
            </a:r>
            <a:br>
              <a:rPr lang="en" sz="6600" dirty="0"/>
            </a:br>
            <a:r>
              <a:rPr lang="en" sz="6600" dirty="0"/>
              <a:t>TIMELINE</a:t>
            </a:r>
            <a:br>
              <a:rPr lang="en" sz="6600" dirty="0"/>
            </a:br>
            <a:r>
              <a:rPr lang="en" sz="6600" dirty="0"/>
              <a:t>TOOLS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2569623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>
            <a:hlinkClick r:id="" action="ppaction://noaction"/>
          </p:cNvPr>
          <p:cNvSpPr txBox="1"/>
          <p:nvPr/>
        </p:nvSpPr>
        <p:spPr>
          <a:xfrm>
            <a:off x="185720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3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9" name="Google Shape;189;p15">
            <a:hlinkClick r:id="" action="ppaction://noaction"/>
          </p:cNvPr>
          <p:cNvSpPr/>
          <p:nvPr/>
        </p:nvSpPr>
        <p:spPr>
          <a:xfrm>
            <a:off x="11536525" y="0"/>
            <a:ext cx="655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3;p18">
            <a:extLst>
              <a:ext uri="{FF2B5EF4-FFF2-40B4-BE49-F238E27FC236}">
                <a16:creationId xmlns:a16="http://schemas.microsoft.com/office/drawing/2014/main" id="{E5D7AB6C-D08F-0211-603F-F6640EB2D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363" y="-62853"/>
            <a:ext cx="9520800" cy="8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>
                <a:latin typeface="Times New Roman"/>
                <a:ea typeface="Times New Roman"/>
                <a:cs typeface="Times New Roman"/>
                <a:sym typeface="Times New Roman"/>
              </a:rPr>
              <a:t>SAMPLE MOCK UP</a:t>
            </a:r>
            <a:endParaRPr sz="4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9E0B591-CD07-50C3-8DFF-5C0046DD8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570" y="975475"/>
            <a:ext cx="4579087" cy="52645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149F5378-51C0-4C13-4B44-A7BCC68B9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145" y="975475"/>
            <a:ext cx="4579088" cy="52645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6572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>
            <a:hlinkClick r:id="" action="ppaction://noaction"/>
          </p:cNvPr>
          <p:cNvSpPr txBox="1"/>
          <p:nvPr/>
        </p:nvSpPr>
        <p:spPr>
          <a:xfrm>
            <a:off x="185720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3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9" name="Google Shape;189;p15">
            <a:hlinkClick r:id="" action="ppaction://noaction"/>
          </p:cNvPr>
          <p:cNvSpPr/>
          <p:nvPr/>
        </p:nvSpPr>
        <p:spPr>
          <a:xfrm>
            <a:off x="11536525" y="0"/>
            <a:ext cx="655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3;p18">
            <a:extLst>
              <a:ext uri="{FF2B5EF4-FFF2-40B4-BE49-F238E27FC236}">
                <a16:creationId xmlns:a16="http://schemas.microsoft.com/office/drawing/2014/main" id="{E5D7AB6C-D08F-0211-603F-F6640EB2D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363" y="-62853"/>
            <a:ext cx="9520800" cy="8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>
                <a:latin typeface="Times New Roman"/>
                <a:ea typeface="Times New Roman"/>
                <a:cs typeface="Times New Roman"/>
                <a:sym typeface="Times New Roman"/>
              </a:rPr>
              <a:t>SAMPLE MOCK UP</a:t>
            </a:r>
            <a:endParaRPr sz="4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4E29E9-E2C5-2402-1849-413515A18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8" y="1309221"/>
            <a:ext cx="6105106" cy="350952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E0F7F0-004B-AF19-5F6D-E1A0EC078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315" y="3063982"/>
            <a:ext cx="5453743" cy="3135086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9668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>
            <a:hlinkClick r:id="" action="ppaction://noaction"/>
          </p:cNvPr>
          <p:cNvSpPr txBox="1"/>
          <p:nvPr/>
        </p:nvSpPr>
        <p:spPr>
          <a:xfrm>
            <a:off x="6163250" y="162017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2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51" name="Google Shape;251;p21">
            <a:hlinkClick r:id="" action="ppaction://noaction"/>
          </p:cNvPr>
          <p:cNvSpPr txBox="1"/>
          <p:nvPr/>
        </p:nvSpPr>
        <p:spPr>
          <a:xfrm>
            <a:off x="185720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3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52" name="Google Shape;252;p21">
            <a:hlinkClick r:id="" action="ppaction://noaction"/>
          </p:cNvPr>
          <p:cNvSpPr txBox="1"/>
          <p:nvPr/>
        </p:nvSpPr>
        <p:spPr>
          <a:xfrm>
            <a:off x="616325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4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53" name="Google Shape;253;p21">
            <a:hlinkClick r:id="" action="ppaction://noaction"/>
          </p:cNvPr>
          <p:cNvSpPr/>
          <p:nvPr/>
        </p:nvSpPr>
        <p:spPr>
          <a:xfrm>
            <a:off x="11536525" y="0"/>
            <a:ext cx="655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1"/>
          <p:cNvSpPr txBox="1">
            <a:spLocks noGrp="1"/>
          </p:cNvSpPr>
          <p:nvPr>
            <p:ph type="title"/>
          </p:nvPr>
        </p:nvSpPr>
        <p:spPr>
          <a:xfrm>
            <a:off x="1335600" y="2996100"/>
            <a:ext cx="9520800" cy="8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Times New Roman"/>
                <a:ea typeface="Times New Roman"/>
                <a:cs typeface="Times New Roman"/>
                <a:sym typeface="Times New Roman"/>
              </a:rPr>
              <a:t>Thank you and God bless!</a:t>
            </a:r>
            <a:endParaRPr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>
            <a:hlinkClick r:id="" action="ppaction://noaction"/>
          </p:cNvPr>
          <p:cNvSpPr/>
          <p:nvPr/>
        </p:nvSpPr>
        <p:spPr>
          <a:xfrm>
            <a:off x="11536525" y="0"/>
            <a:ext cx="655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06BE9B-A3B1-8ACD-2280-16D36DDE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Procedure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EBDCDD-9601-2170-59F6-33DA2B31F04C}"/>
              </a:ext>
            </a:extLst>
          </p:cNvPr>
          <p:cNvSpPr/>
          <p:nvPr/>
        </p:nvSpPr>
        <p:spPr>
          <a:xfrm>
            <a:off x="799148" y="1589624"/>
            <a:ext cx="2396836" cy="2067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- User Research</a:t>
            </a:r>
          </a:p>
          <a:p>
            <a:pPr algn="ctr"/>
            <a:r>
              <a:rPr lang="en-US" sz="1600" dirty="0"/>
              <a:t>- Stakeholders Interview</a:t>
            </a:r>
          </a:p>
          <a:p>
            <a:pPr algn="ctr"/>
            <a:r>
              <a:rPr lang="en-US" sz="1600" dirty="0"/>
              <a:t>- Empathize Analysis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61848F3-E2E8-CF82-15CA-2437F77E89DF}"/>
              </a:ext>
            </a:extLst>
          </p:cNvPr>
          <p:cNvSpPr/>
          <p:nvPr/>
        </p:nvSpPr>
        <p:spPr>
          <a:xfrm>
            <a:off x="3678162" y="1589624"/>
            <a:ext cx="2396836" cy="2067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- Problem Statement</a:t>
            </a:r>
          </a:p>
          <a:p>
            <a:pPr marL="285750" indent="-285750" algn="ctr">
              <a:buFontTx/>
              <a:buChar char="-"/>
            </a:pPr>
            <a:r>
              <a:rPr lang="en-US" sz="1600" dirty="0"/>
              <a:t>-Goal Statement</a:t>
            </a:r>
          </a:p>
          <a:p>
            <a:pPr marL="285750" indent="-285750" algn="ctr">
              <a:buFontTx/>
              <a:buChar char="-"/>
            </a:pPr>
            <a:endParaRPr lang="en-US" sz="1600" dirty="0"/>
          </a:p>
          <a:p>
            <a:pPr marL="285750" indent="-285750" algn="ctr">
              <a:buFontTx/>
              <a:buChar char="-"/>
            </a:pPr>
            <a:endParaRPr lang="en-US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AC22455-5538-2721-BBC2-58249B5F56CF}"/>
              </a:ext>
            </a:extLst>
          </p:cNvPr>
          <p:cNvSpPr/>
          <p:nvPr/>
        </p:nvSpPr>
        <p:spPr>
          <a:xfrm>
            <a:off x="6814878" y="1589623"/>
            <a:ext cx="2396836" cy="2067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IDEATE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-Brainstorming</a:t>
            </a:r>
          </a:p>
          <a:p>
            <a:pPr marL="285750" indent="-285750" algn="ctr">
              <a:buFontTx/>
              <a:buChar char="-"/>
            </a:pPr>
            <a:r>
              <a:rPr lang="en-US" sz="1600" dirty="0"/>
              <a:t>-User Flow or Flowcharts</a:t>
            </a:r>
          </a:p>
          <a:p>
            <a:pPr marL="285750" indent="-285750" algn="ctr">
              <a:buFontTx/>
              <a:buChar char="-"/>
            </a:pPr>
            <a:endParaRPr lang="en-US" sz="1600" dirty="0"/>
          </a:p>
          <a:p>
            <a:pPr marL="285750" indent="-285750" algn="ctr">
              <a:buFontTx/>
              <a:buChar char="-"/>
            </a:pPr>
            <a:endParaRPr lang="en-US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C5352E-717B-03B9-5D68-438B4E2CA699}"/>
              </a:ext>
            </a:extLst>
          </p:cNvPr>
          <p:cNvSpPr/>
          <p:nvPr/>
        </p:nvSpPr>
        <p:spPr>
          <a:xfrm>
            <a:off x="2115329" y="3934692"/>
            <a:ext cx="2396836" cy="2067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-</a:t>
            </a:r>
            <a:r>
              <a:rPr lang="en-US" sz="1600" dirty="0" err="1"/>
              <a:t>Moodboard</a:t>
            </a:r>
            <a:r>
              <a:rPr lang="en-US" sz="1600" dirty="0"/>
              <a:t> or </a:t>
            </a:r>
            <a:r>
              <a:rPr lang="en-US" sz="1600" dirty="0" err="1"/>
              <a:t>Stylescape</a:t>
            </a:r>
            <a:endParaRPr lang="en-US" sz="1600" dirty="0"/>
          </a:p>
          <a:p>
            <a:pPr algn="ctr"/>
            <a:r>
              <a:rPr lang="en-US" sz="1600" dirty="0"/>
              <a:t>-Wireframes</a:t>
            </a:r>
          </a:p>
          <a:p>
            <a:pPr algn="ctr"/>
            <a:r>
              <a:rPr lang="en-US" sz="1600" dirty="0"/>
              <a:t>-Mock ups</a:t>
            </a:r>
          </a:p>
          <a:p>
            <a:pPr algn="ctr"/>
            <a:r>
              <a:rPr lang="en-US" sz="1600" dirty="0"/>
              <a:t>-Prototypes</a:t>
            </a:r>
          </a:p>
          <a:p>
            <a:pPr marL="285750" indent="-285750" algn="ctr">
              <a:buFontTx/>
              <a:buChar char="-"/>
            </a:pPr>
            <a:endParaRPr lang="en-US" sz="1600" dirty="0"/>
          </a:p>
          <a:p>
            <a:pPr marL="285750" indent="-285750" algn="ctr">
              <a:buFontTx/>
              <a:buChar char="-"/>
            </a:pPr>
            <a:endParaRPr lang="en-US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3A4289A-A951-3111-7177-E5C002DFEB57}"/>
              </a:ext>
            </a:extLst>
          </p:cNvPr>
          <p:cNvSpPr/>
          <p:nvPr/>
        </p:nvSpPr>
        <p:spPr>
          <a:xfrm>
            <a:off x="5144151" y="3934692"/>
            <a:ext cx="3341454" cy="19673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-Front –End </a:t>
            </a:r>
          </a:p>
          <a:p>
            <a:pPr algn="ctr"/>
            <a:r>
              <a:rPr lang="en-US" sz="1600" dirty="0"/>
              <a:t>-Back -End</a:t>
            </a:r>
          </a:p>
          <a:p>
            <a:pPr algn="ctr"/>
            <a:r>
              <a:rPr lang="en-US" sz="1600" dirty="0"/>
              <a:t>-Testing</a:t>
            </a:r>
          </a:p>
          <a:p>
            <a:pPr algn="ctr"/>
            <a:r>
              <a:rPr lang="en-US" sz="1600" dirty="0"/>
              <a:t>-</a:t>
            </a:r>
            <a:r>
              <a:rPr lang="en-US" sz="1600" dirty="0" err="1"/>
              <a:t>Maintainance</a:t>
            </a:r>
            <a:endParaRPr lang="en-US" sz="1600" dirty="0"/>
          </a:p>
          <a:p>
            <a:pPr marL="285750" indent="-285750" algn="ctr">
              <a:buFontTx/>
              <a:buChar char="-"/>
            </a:pPr>
            <a:endParaRPr lang="en-US" sz="1600" dirty="0"/>
          </a:p>
          <a:p>
            <a:pPr marL="285750" indent="-285750" algn="ctr">
              <a:buFontTx/>
              <a:buChar char="-"/>
            </a:pP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>
            <a:hlinkClick r:id="" action="ppaction://noaction"/>
          </p:cNvPr>
          <p:cNvSpPr txBox="1"/>
          <p:nvPr/>
        </p:nvSpPr>
        <p:spPr>
          <a:xfrm>
            <a:off x="1857200" y="162017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1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7" name="Google Shape;207;p17">
            <a:hlinkClick r:id="" action="ppaction://noaction"/>
          </p:cNvPr>
          <p:cNvSpPr txBox="1"/>
          <p:nvPr/>
        </p:nvSpPr>
        <p:spPr>
          <a:xfrm>
            <a:off x="6163250" y="162017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2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8" name="Google Shape;208;p17">
            <a:hlinkClick r:id="" action="ppaction://noaction"/>
          </p:cNvPr>
          <p:cNvSpPr txBox="1"/>
          <p:nvPr/>
        </p:nvSpPr>
        <p:spPr>
          <a:xfrm>
            <a:off x="185720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3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9" name="Google Shape;209;p17">
            <a:hlinkClick r:id="" action="ppaction://noaction"/>
          </p:cNvPr>
          <p:cNvSpPr txBox="1"/>
          <p:nvPr/>
        </p:nvSpPr>
        <p:spPr>
          <a:xfrm>
            <a:off x="616325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4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10" name="Google Shape;210;p17">
            <a:hlinkClick r:id="" action="ppaction://noaction"/>
          </p:cNvPr>
          <p:cNvSpPr/>
          <p:nvPr/>
        </p:nvSpPr>
        <p:spPr>
          <a:xfrm>
            <a:off x="11536525" y="0"/>
            <a:ext cx="655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title"/>
          </p:nvPr>
        </p:nvSpPr>
        <p:spPr>
          <a:xfrm>
            <a:off x="1092925" y="826125"/>
            <a:ext cx="9520800" cy="8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 dirty="0">
                <a:latin typeface="Times New Roman"/>
                <a:ea typeface="Times New Roman"/>
                <a:cs typeface="Times New Roman"/>
                <a:sym typeface="Times New Roman"/>
              </a:rPr>
              <a:t>TIMELINE</a:t>
            </a:r>
            <a:endParaRPr sz="43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348932F-2E53-4327-9DEF-7652C0721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606319"/>
              </p:ext>
            </p:extLst>
          </p:nvPr>
        </p:nvGraphicFramePr>
        <p:xfrm>
          <a:off x="166255" y="1691925"/>
          <a:ext cx="11748654" cy="458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406">
                  <a:extLst>
                    <a:ext uri="{9D8B030D-6E8A-4147-A177-3AD203B41FA5}">
                      <a16:colId xmlns:a16="http://schemas.microsoft.com/office/drawing/2014/main" val="2942894892"/>
                    </a:ext>
                  </a:extLst>
                </a:gridCol>
                <a:gridCol w="1305406">
                  <a:extLst>
                    <a:ext uri="{9D8B030D-6E8A-4147-A177-3AD203B41FA5}">
                      <a16:colId xmlns:a16="http://schemas.microsoft.com/office/drawing/2014/main" val="916232908"/>
                    </a:ext>
                  </a:extLst>
                </a:gridCol>
                <a:gridCol w="1305406">
                  <a:extLst>
                    <a:ext uri="{9D8B030D-6E8A-4147-A177-3AD203B41FA5}">
                      <a16:colId xmlns:a16="http://schemas.microsoft.com/office/drawing/2014/main" val="1895971376"/>
                    </a:ext>
                  </a:extLst>
                </a:gridCol>
                <a:gridCol w="1305406">
                  <a:extLst>
                    <a:ext uri="{9D8B030D-6E8A-4147-A177-3AD203B41FA5}">
                      <a16:colId xmlns:a16="http://schemas.microsoft.com/office/drawing/2014/main" val="4124345110"/>
                    </a:ext>
                  </a:extLst>
                </a:gridCol>
                <a:gridCol w="1305406">
                  <a:extLst>
                    <a:ext uri="{9D8B030D-6E8A-4147-A177-3AD203B41FA5}">
                      <a16:colId xmlns:a16="http://schemas.microsoft.com/office/drawing/2014/main" val="1918714837"/>
                    </a:ext>
                  </a:extLst>
                </a:gridCol>
                <a:gridCol w="1305406">
                  <a:extLst>
                    <a:ext uri="{9D8B030D-6E8A-4147-A177-3AD203B41FA5}">
                      <a16:colId xmlns:a16="http://schemas.microsoft.com/office/drawing/2014/main" val="855560329"/>
                    </a:ext>
                  </a:extLst>
                </a:gridCol>
                <a:gridCol w="1305406">
                  <a:extLst>
                    <a:ext uri="{9D8B030D-6E8A-4147-A177-3AD203B41FA5}">
                      <a16:colId xmlns:a16="http://schemas.microsoft.com/office/drawing/2014/main" val="3091176253"/>
                    </a:ext>
                  </a:extLst>
                </a:gridCol>
                <a:gridCol w="1305406">
                  <a:extLst>
                    <a:ext uri="{9D8B030D-6E8A-4147-A177-3AD203B41FA5}">
                      <a16:colId xmlns:a16="http://schemas.microsoft.com/office/drawing/2014/main" val="4221623443"/>
                    </a:ext>
                  </a:extLst>
                </a:gridCol>
                <a:gridCol w="1305406">
                  <a:extLst>
                    <a:ext uri="{9D8B030D-6E8A-4147-A177-3AD203B41FA5}">
                      <a16:colId xmlns:a16="http://schemas.microsoft.com/office/drawing/2014/main" val="3522062335"/>
                    </a:ext>
                  </a:extLst>
                </a:gridCol>
              </a:tblGrid>
              <a:tr h="65488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WEEK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ONWARDS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190038"/>
                  </a:ext>
                </a:extLst>
              </a:tr>
              <a:tr h="6548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030130"/>
                  </a:ext>
                </a:extLst>
              </a:tr>
              <a:tr h="6548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461279"/>
                  </a:ext>
                </a:extLst>
              </a:tr>
              <a:tr h="6548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906474"/>
                  </a:ext>
                </a:extLst>
              </a:tr>
              <a:tr h="6548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26127"/>
                  </a:ext>
                </a:extLst>
              </a:tr>
              <a:tr h="6548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657943"/>
                  </a:ext>
                </a:extLst>
              </a:tr>
              <a:tr h="6548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65623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809C2B1-667D-E3A7-373D-F852DC0E5D8F}"/>
              </a:ext>
            </a:extLst>
          </p:cNvPr>
          <p:cNvSpPr/>
          <p:nvPr/>
        </p:nvSpPr>
        <p:spPr>
          <a:xfrm>
            <a:off x="115870" y="2370105"/>
            <a:ext cx="1427709" cy="51261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8B4BBE-BB98-FFFD-3B5C-D111E6B46D47}"/>
              </a:ext>
            </a:extLst>
          </p:cNvPr>
          <p:cNvSpPr/>
          <p:nvPr/>
        </p:nvSpPr>
        <p:spPr>
          <a:xfrm>
            <a:off x="1557005" y="3105575"/>
            <a:ext cx="2460813" cy="51261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C0927E-36C3-3FD9-E8D9-A094E1963D9F}"/>
              </a:ext>
            </a:extLst>
          </p:cNvPr>
          <p:cNvSpPr/>
          <p:nvPr/>
        </p:nvSpPr>
        <p:spPr>
          <a:xfrm>
            <a:off x="3422074" y="3725295"/>
            <a:ext cx="3235900" cy="51261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FF64A2-7358-F93A-E210-DAA4D77662A8}"/>
              </a:ext>
            </a:extLst>
          </p:cNvPr>
          <p:cNvSpPr/>
          <p:nvPr/>
        </p:nvSpPr>
        <p:spPr>
          <a:xfrm>
            <a:off x="6760251" y="4370545"/>
            <a:ext cx="3853474" cy="51261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5BB4E2-3656-C108-C051-620CFE605060}"/>
              </a:ext>
            </a:extLst>
          </p:cNvPr>
          <p:cNvSpPr/>
          <p:nvPr/>
        </p:nvSpPr>
        <p:spPr>
          <a:xfrm>
            <a:off x="9586250" y="5035114"/>
            <a:ext cx="2120841" cy="51261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F6AD2F6-237E-03F8-BA3E-AC089A46B477}"/>
              </a:ext>
            </a:extLst>
          </p:cNvPr>
          <p:cNvSpPr/>
          <p:nvPr/>
        </p:nvSpPr>
        <p:spPr>
          <a:xfrm>
            <a:off x="10565294" y="5777345"/>
            <a:ext cx="1400000" cy="254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">
            <a:hlinkClick r:id="" action="ppaction://noaction"/>
          </p:cNvPr>
          <p:cNvSpPr txBox="1"/>
          <p:nvPr/>
        </p:nvSpPr>
        <p:spPr>
          <a:xfrm>
            <a:off x="616325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4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9" name="Google Shape;189;p15">
            <a:hlinkClick r:id="" action="ppaction://noaction"/>
          </p:cNvPr>
          <p:cNvSpPr/>
          <p:nvPr/>
        </p:nvSpPr>
        <p:spPr>
          <a:xfrm>
            <a:off x="11536525" y="0"/>
            <a:ext cx="655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title"/>
          </p:nvPr>
        </p:nvSpPr>
        <p:spPr>
          <a:xfrm>
            <a:off x="227037" y="0"/>
            <a:ext cx="3681285" cy="97027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FLOWCHART</a:t>
            </a:r>
            <a:endParaRPr sz="44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7CCD64B-9CD9-2C97-C4FD-1821557DA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724" y="970276"/>
            <a:ext cx="8878837" cy="571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6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>
            <a:hlinkClick r:id="" action="ppaction://noaction"/>
          </p:cNvPr>
          <p:cNvSpPr txBox="1"/>
          <p:nvPr/>
        </p:nvSpPr>
        <p:spPr>
          <a:xfrm>
            <a:off x="6163250" y="162017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2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20" name="Google Shape;220;p18">
            <a:hlinkClick r:id="" action="ppaction://noaction"/>
          </p:cNvPr>
          <p:cNvSpPr txBox="1"/>
          <p:nvPr/>
        </p:nvSpPr>
        <p:spPr>
          <a:xfrm>
            <a:off x="616325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4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21" name="Google Shape;221;p18">
            <a:hlinkClick r:id="" action="ppaction://noaction"/>
          </p:cNvPr>
          <p:cNvSpPr/>
          <p:nvPr/>
        </p:nvSpPr>
        <p:spPr>
          <a:xfrm>
            <a:off x="11536525" y="0"/>
            <a:ext cx="655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1092925" y="826125"/>
            <a:ext cx="9520800" cy="8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>
                <a:latin typeface="Times New Roman"/>
                <a:ea typeface="Times New Roman"/>
                <a:cs typeface="Times New Roman"/>
                <a:sym typeface="Times New Roman"/>
              </a:rPr>
              <a:t>TOOLS</a:t>
            </a:r>
            <a:endParaRPr sz="4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FBF0027-A65A-1D4C-6201-763AC0C67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961" y="1588494"/>
            <a:ext cx="5307875" cy="2391961"/>
          </a:xfrm>
          <a:prstGeom prst="rect">
            <a:avLst/>
          </a:prstGeom>
        </p:spPr>
      </p:pic>
      <p:pic>
        <p:nvPicPr>
          <p:cNvPr id="7" name="Picture 6" descr="A picture containing text, iPod, vector graphics&#10;&#10;Description automatically generated">
            <a:extLst>
              <a:ext uri="{FF2B5EF4-FFF2-40B4-BE49-F238E27FC236}">
                <a16:creationId xmlns:a16="http://schemas.microsoft.com/office/drawing/2014/main" id="{14DFCEDA-A260-3ED0-78E9-D62FD7C21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76" y="2524675"/>
            <a:ext cx="1988127" cy="1988127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BB6A74C-3083-53FF-A435-DED0507DF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148" y="4393941"/>
            <a:ext cx="2605750" cy="1370103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D4443CA-260B-509D-10BC-0EE34D2022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2077" y="3683530"/>
            <a:ext cx="2348345" cy="23483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4F12CA-EFBD-128D-B681-8ECA520599FC}"/>
              </a:ext>
            </a:extLst>
          </p:cNvPr>
          <p:cNvSpPr/>
          <p:nvPr/>
        </p:nvSpPr>
        <p:spPr>
          <a:xfrm>
            <a:off x="3685309" y="1482436"/>
            <a:ext cx="45719" cy="505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">
            <a:hlinkClick r:id="" action="ppaction://noaction"/>
          </p:cNvPr>
          <p:cNvSpPr txBox="1"/>
          <p:nvPr/>
        </p:nvSpPr>
        <p:spPr>
          <a:xfrm>
            <a:off x="616325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4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9" name="Google Shape;189;p15">
            <a:hlinkClick r:id="" action="ppaction://noaction"/>
          </p:cNvPr>
          <p:cNvSpPr/>
          <p:nvPr/>
        </p:nvSpPr>
        <p:spPr>
          <a:xfrm>
            <a:off x="11536525" y="0"/>
            <a:ext cx="655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title"/>
          </p:nvPr>
        </p:nvSpPr>
        <p:spPr>
          <a:xfrm>
            <a:off x="1023450" y="1404214"/>
            <a:ext cx="10145100" cy="1893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WIREFRAMES</a:t>
            </a:r>
            <a:br>
              <a:rPr lang="en" sz="6600" dirty="0"/>
            </a:br>
            <a:r>
              <a:rPr lang="en" sz="4800" dirty="0"/>
              <a:t>&amp; Other designs</a:t>
            </a:r>
            <a:endParaRPr sz="4800" dirty="0"/>
          </a:p>
        </p:txBody>
      </p:sp>
      <p:sp>
        <p:nvSpPr>
          <p:cNvPr id="2" name="Google Shape;190;p15">
            <a:extLst>
              <a:ext uri="{FF2B5EF4-FFF2-40B4-BE49-F238E27FC236}">
                <a16:creationId xmlns:a16="http://schemas.microsoft.com/office/drawing/2014/main" id="{A70E5BAE-D7FC-318E-0972-692621080EB0}"/>
              </a:ext>
            </a:extLst>
          </p:cNvPr>
          <p:cNvSpPr txBox="1">
            <a:spLocks/>
          </p:cNvSpPr>
          <p:nvPr/>
        </p:nvSpPr>
        <p:spPr>
          <a:xfrm>
            <a:off x="1090700" y="3956078"/>
            <a:ext cx="10145100" cy="18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1400" dirty="0">
                <a:hlinkClick r:id="rId3"/>
              </a:rPr>
              <a:t>https://www.figma.com/file/nwjxs99UfUAGuSu93syrCk/SOFTWARE-DESIGN-PROJECT?node-id=0%3A1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>
                <a:hlinkClick r:id="rId4"/>
              </a:rPr>
              <a:t>https://www.behance.net/gallery/152709227/WIREFRAMES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834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>
            <a:hlinkClick r:id="" action="ppaction://noaction"/>
          </p:cNvPr>
          <p:cNvSpPr txBox="1"/>
          <p:nvPr/>
        </p:nvSpPr>
        <p:spPr>
          <a:xfrm>
            <a:off x="185720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3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9" name="Google Shape;189;p15">
            <a:hlinkClick r:id="" action="ppaction://noaction"/>
          </p:cNvPr>
          <p:cNvSpPr/>
          <p:nvPr/>
        </p:nvSpPr>
        <p:spPr>
          <a:xfrm>
            <a:off x="11536525" y="0"/>
            <a:ext cx="655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7AE3125-FE71-B863-388E-F5840B8BB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70" y="975475"/>
            <a:ext cx="4659723" cy="535728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" name="Google Shape;223;p18">
            <a:extLst>
              <a:ext uri="{FF2B5EF4-FFF2-40B4-BE49-F238E27FC236}">
                <a16:creationId xmlns:a16="http://schemas.microsoft.com/office/drawing/2014/main" id="{E5D7AB6C-D08F-0211-603F-F6640EB2D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634" y="0"/>
            <a:ext cx="9520800" cy="8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>
                <a:latin typeface="Times New Roman"/>
                <a:ea typeface="Times New Roman"/>
                <a:cs typeface="Times New Roman"/>
                <a:sym typeface="Times New Roman"/>
              </a:rPr>
              <a:t>LANDING PAGE</a:t>
            </a:r>
            <a:endParaRPr sz="4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7C3C54-8D97-4C99-012D-3168520CE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348" y="975475"/>
            <a:ext cx="4122377" cy="2369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83920604-649A-C252-0217-0662423E9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923" y="3963010"/>
            <a:ext cx="4122379" cy="23697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766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>
            <a:hlinkClick r:id="" action="ppaction://noaction"/>
          </p:cNvPr>
          <p:cNvSpPr txBox="1"/>
          <p:nvPr/>
        </p:nvSpPr>
        <p:spPr>
          <a:xfrm>
            <a:off x="1857200" y="4073525"/>
            <a:ext cx="34230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LESSON 3</a:t>
            </a:r>
            <a:endParaRPr sz="30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9" name="Google Shape;189;p15">
            <a:hlinkClick r:id="" action="ppaction://noaction"/>
          </p:cNvPr>
          <p:cNvSpPr/>
          <p:nvPr/>
        </p:nvSpPr>
        <p:spPr>
          <a:xfrm>
            <a:off x="11536525" y="0"/>
            <a:ext cx="655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3;p18">
            <a:extLst>
              <a:ext uri="{FF2B5EF4-FFF2-40B4-BE49-F238E27FC236}">
                <a16:creationId xmlns:a16="http://schemas.microsoft.com/office/drawing/2014/main" id="{E5D7AB6C-D08F-0211-603F-F6640EB2D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363" y="0"/>
            <a:ext cx="9520800" cy="8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>
                <a:latin typeface="Times New Roman"/>
                <a:ea typeface="Times New Roman"/>
                <a:cs typeface="Times New Roman"/>
                <a:sym typeface="Times New Roman"/>
              </a:rPr>
              <a:t>ADMIN DASHBOARD</a:t>
            </a:r>
            <a:endParaRPr sz="4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2DEE1D7-559A-08DF-2305-ABC933E8F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125" y="975475"/>
            <a:ext cx="4779750" cy="54952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3501982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434343"/>
      </a:lt2>
      <a:accent1>
        <a:srgbClr val="000000"/>
      </a:accent1>
      <a:accent2>
        <a:srgbClr val="434343"/>
      </a:accent2>
      <a:accent3>
        <a:srgbClr val="666666"/>
      </a:accent3>
      <a:accent4>
        <a:srgbClr val="999999"/>
      </a:accent4>
      <a:accent5>
        <a:srgbClr val="B7B7B7"/>
      </a:accent5>
      <a:accent6>
        <a:srgbClr val="EFEFEF"/>
      </a:accent6>
      <a:hlink>
        <a:srgbClr val="1717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941</Words>
  <Application>Microsoft Office PowerPoint</Application>
  <PresentationFormat>Widescreen</PresentationFormat>
  <Paragraphs>280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DM Serif Display</vt:lpstr>
      <vt:lpstr>Barlow Condensed</vt:lpstr>
      <vt:lpstr>Calibri</vt:lpstr>
      <vt:lpstr>Times New Roman</vt:lpstr>
      <vt:lpstr>Arial</vt:lpstr>
      <vt:lpstr>Homemade Apple</vt:lpstr>
      <vt:lpstr>Montserrat</vt:lpstr>
      <vt:lpstr>Poppins</vt:lpstr>
      <vt:lpstr>SlidesMania</vt:lpstr>
      <vt:lpstr>The Acquisition of having an Automated Streamline in Déjà Brew.</vt:lpstr>
      <vt:lpstr>DESIGN PROCEDURE TIMELINE TOOLS</vt:lpstr>
      <vt:lpstr>Design Procedure</vt:lpstr>
      <vt:lpstr>TIMELINE</vt:lpstr>
      <vt:lpstr>FLOWCHART</vt:lpstr>
      <vt:lpstr>TOOLS</vt:lpstr>
      <vt:lpstr>WIREFRAMES &amp; Other designs</vt:lpstr>
      <vt:lpstr>LANDING PAGE</vt:lpstr>
      <vt:lpstr>ADMIN DASHBOARD</vt:lpstr>
      <vt:lpstr>ADMIN DASHBOARD</vt:lpstr>
      <vt:lpstr>ADMIN DASHBOARD</vt:lpstr>
      <vt:lpstr>ADMIN DASHBOARD</vt:lpstr>
      <vt:lpstr>EMPLOYEE DASHBOARD</vt:lpstr>
      <vt:lpstr>EMPLOYEE DASHBOARD</vt:lpstr>
      <vt:lpstr>EMPLOYEE DASHBOARD</vt:lpstr>
      <vt:lpstr>EMPLOYEE DASHBOARD</vt:lpstr>
      <vt:lpstr>ADMIN DASHBOARD</vt:lpstr>
      <vt:lpstr>ADMIN DASHBOARD</vt:lpstr>
      <vt:lpstr>MOODBOARD</vt:lpstr>
      <vt:lpstr>SAMPLE MOCK UP</vt:lpstr>
      <vt:lpstr>SAMPLE MOCK UP</vt:lpstr>
      <vt:lpstr>Thank you and God bless!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Acquisition of having an Automated Streamline in Déjà Brew.</dc:title>
  <dc:creator>admin</dc:creator>
  <cp:lastModifiedBy>Lana Mae P. Galvez</cp:lastModifiedBy>
  <cp:revision>5</cp:revision>
  <dcterms:modified xsi:type="dcterms:W3CDTF">2022-10-03T05:57:45Z</dcterms:modified>
</cp:coreProperties>
</file>